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avi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3"/>
  </p:notesMasterIdLst>
  <p:sldIdLst>
    <p:sldId id="257" r:id="rId2"/>
    <p:sldId id="305" r:id="rId3"/>
    <p:sldId id="259" r:id="rId4"/>
    <p:sldId id="260" r:id="rId5"/>
    <p:sldId id="263" r:id="rId6"/>
    <p:sldId id="262" r:id="rId7"/>
    <p:sldId id="261" r:id="rId8"/>
    <p:sldId id="266" r:id="rId9"/>
    <p:sldId id="311" r:id="rId10"/>
    <p:sldId id="267" r:id="rId11"/>
    <p:sldId id="292" r:id="rId12"/>
    <p:sldId id="269" r:id="rId13"/>
    <p:sldId id="293" r:id="rId14"/>
    <p:sldId id="271" r:id="rId15"/>
    <p:sldId id="302" r:id="rId16"/>
    <p:sldId id="300" r:id="rId17"/>
    <p:sldId id="301" r:id="rId18"/>
    <p:sldId id="303" r:id="rId19"/>
    <p:sldId id="304" r:id="rId20"/>
    <p:sldId id="306" r:id="rId21"/>
    <p:sldId id="289" r:id="rId22"/>
    <p:sldId id="288" r:id="rId23"/>
    <p:sldId id="287" r:id="rId24"/>
    <p:sldId id="286" r:id="rId25"/>
    <p:sldId id="294" r:id="rId26"/>
    <p:sldId id="290" r:id="rId27"/>
    <p:sldId id="299" r:id="rId28"/>
    <p:sldId id="278" r:id="rId29"/>
    <p:sldId id="279" r:id="rId30"/>
    <p:sldId id="297" r:id="rId31"/>
    <p:sldId id="280" r:id="rId32"/>
    <p:sldId id="281" r:id="rId33"/>
    <p:sldId id="309" r:id="rId34"/>
    <p:sldId id="291" r:id="rId35"/>
    <p:sldId id="310" r:id="rId36"/>
    <p:sldId id="308" r:id="rId37"/>
    <p:sldId id="307" r:id="rId38"/>
    <p:sldId id="282" r:id="rId39"/>
    <p:sldId id="283" r:id="rId40"/>
    <p:sldId id="284" r:id="rId41"/>
    <p:sldId id="298" r:id="rId4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F53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>
      <p:cViewPr>
        <p:scale>
          <a:sx n="100" d="100"/>
          <a:sy n="100" d="100"/>
        </p:scale>
        <p:origin x="-3672" y="-12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AF42B-816D-4424-A3C8-E3898B515C21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9A5A-6AFB-4E27-8264-B948FEB8F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0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1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0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FDCA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| GSI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 | GSI 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1916832"/>
            <a:ext cx="6642117" cy="477118"/>
          </a:xfrm>
        </p:spPr>
        <p:txBody>
          <a:bodyPr/>
          <a:lstStyle/>
          <a:p>
            <a:r>
              <a:rPr lang="sl-SI" dirty="0"/>
              <a:t>Kristjan Anderle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1283866"/>
          </a:xfrm>
        </p:spPr>
        <p:txBody>
          <a:bodyPr/>
          <a:lstStyle/>
          <a:p>
            <a:r>
              <a:rPr lang="en-US" dirty="0"/>
              <a:t>In Silico Comparison of Photons versus Carbon Ions in Single Fraction Therapy</a:t>
            </a:r>
            <a:r>
              <a:rPr lang="sl-SI" dirty="0"/>
              <a:t/>
            </a:r>
            <a:br>
              <a:rPr lang="sl-SI" dirty="0"/>
            </a:br>
            <a:r>
              <a:rPr lang="en-US" dirty="0"/>
              <a:t>of Lung Cancer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5014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</a:t>
            </a:r>
            <a:r>
              <a:rPr lang="en-US" dirty="0" smtClean="0"/>
              <a:t>Registration &amp; </a:t>
            </a:r>
            <a:r>
              <a:rPr lang="en-US" dirty="0"/>
              <a:t>Quality Assurance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72816"/>
            <a:ext cx="5395616" cy="4464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registration: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7996" y="479715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registration: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84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Normal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Multiple Tumors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255218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</a:t>
            </a:r>
            <a:r>
              <a:rPr lang="sl-SI" dirty="0"/>
              <a:t> 2.9 cm</a:t>
            </a:r>
            <a:r>
              <a:rPr lang="sl-SI" baseline="30000" dirty="0"/>
              <a:t>3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</a:t>
            </a:r>
            <a:r>
              <a:rPr lang="sl-SI" dirty="0"/>
              <a:t>  3.1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10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Normal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</a:t>
            </a:r>
            <a:r>
              <a:rPr lang="sl-SI" dirty="0"/>
              <a:t> (each tumor 1 x 24 Gy)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</a:t>
            </a:r>
            <a:r>
              <a:rPr lang="sl-SI" dirty="0"/>
              <a:t> 2.9 cm</a:t>
            </a:r>
            <a:r>
              <a:rPr lang="sl-SI" baseline="30000" dirty="0"/>
              <a:t>3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</a:t>
            </a:r>
            <a:r>
              <a:rPr lang="sl-SI" dirty="0"/>
              <a:t>  3.1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Single field uniform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LEM IV biological model</a:t>
            </a:r>
          </a:p>
          <a:p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32" y="1916832"/>
            <a:ext cx="437303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9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Normal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10 dose calculations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Without motion, static (2x)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 motion, without compensation, 4D-interplay (4x)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 motion, with compensation, 4D-rescanning (4x)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7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– Dose to Tumors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3" y="1619250"/>
            <a:ext cx="6340095" cy="4479925"/>
          </a:xfrm>
        </p:spPr>
      </p:pic>
      <p:sp>
        <p:nvSpPr>
          <p:cNvPr id="5" name="Rectangle 4"/>
          <p:cNvSpPr/>
          <p:nvPr/>
        </p:nvSpPr>
        <p:spPr>
          <a:xfrm>
            <a:off x="601853" y="1619250"/>
            <a:ext cx="3960440" cy="4402038"/>
          </a:xfrm>
          <a:prstGeom prst="rect">
            <a:avLst/>
          </a:prstGeom>
          <a:solidFill>
            <a:srgbClr val="FDCA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158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- Example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2420888"/>
            <a:ext cx="6823075" cy="275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9752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12160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462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75" y="2568526"/>
            <a:ext cx="7262934" cy="2554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- Example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56176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943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Cases- Dose to Critical Organs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8115511" cy="3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318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Cases- Dose to Critical Organs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28800"/>
            <a:ext cx="6417647" cy="4479925"/>
          </a:xfrm>
        </p:spPr>
      </p:pic>
    </p:spTree>
    <p:extLst>
      <p:ext uri="{BB962C8B-B14F-4D97-AF65-F5344CB8AC3E}">
        <p14:creationId xmlns:p14="http://schemas.microsoft.com/office/powerpoint/2010/main" val="7866750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Normal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Multiple Tumors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05504138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Normal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Multiple Tumors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0651380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1944216" cy="16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811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16832"/>
            <a:ext cx="2080796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31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787793"/>
            <a:ext cx="3909454" cy="3081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12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805999"/>
            <a:ext cx="3909454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2636912"/>
            <a:ext cx="4105053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7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Multiple Tumors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669674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patients, 2</a:t>
            </a:r>
            <a:r>
              <a:rPr lang="sl-SI" dirty="0"/>
              <a:t>4</a:t>
            </a:r>
            <a:r>
              <a:rPr lang="en-US" dirty="0"/>
              <a:t> tumors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Average tumor volume: 4.1 cm</a:t>
            </a:r>
            <a:r>
              <a:rPr lang="sl-SI" baseline="30000" dirty="0"/>
              <a:t>3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Average tumor motion: 5.9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Several critical organs in close vicinity to the tumor</a:t>
            </a:r>
          </a:p>
        </p:txBody>
      </p:sp>
    </p:spTree>
    <p:extLst>
      <p:ext uri="{BB962C8B-B14F-4D97-AF65-F5344CB8AC3E}">
        <p14:creationId xmlns:p14="http://schemas.microsoft.com/office/powerpoint/2010/main" val="42945943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Multiple Tumors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561662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8 dose calculation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2 optimizations, each 4 breathing patterns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Dose escalation for 3 patients to 1 x 24Gy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812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Multiple Tumors – Dose to the Tumors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9" t="24276" r="39290" b="9050"/>
          <a:stretch/>
        </p:blipFill>
        <p:spPr>
          <a:xfrm>
            <a:off x="2267744" y="1589912"/>
            <a:ext cx="4538019" cy="4752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6689" y="2348880"/>
            <a:ext cx="4283543" cy="864096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721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Multiple Tumors - Example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48880"/>
            <a:ext cx="8456637" cy="2866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424" y="1509755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Multiple Tumors – Dose to the Tumors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9" t="24276" r="39290" b="9050"/>
          <a:stretch/>
        </p:blipFill>
        <p:spPr>
          <a:xfrm>
            <a:off x="2267744" y="1589912"/>
            <a:ext cx="4538019" cy="4752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39752" y="2348880"/>
            <a:ext cx="4320128" cy="864096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2339752" y="5085184"/>
            <a:ext cx="4320128" cy="190754"/>
          </a:xfrm>
          <a:prstGeom prst="rect">
            <a:avLst/>
          </a:prstGeom>
          <a:solidFill>
            <a:schemeClr val="accent6">
              <a:lumMod val="40000"/>
              <a:lumOff val="60000"/>
              <a:alpha val="18824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89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6412"/>
            <a:ext cx="6350000" cy="4165600"/>
          </a:xfrm>
        </p:spPr>
      </p:pic>
      <p:sp>
        <p:nvSpPr>
          <p:cNvPr id="5" name="Oval 4"/>
          <p:cNvSpPr/>
          <p:nvPr/>
        </p:nvSpPr>
        <p:spPr>
          <a:xfrm>
            <a:off x="4788024" y="2953544"/>
            <a:ext cx="1944216" cy="360040"/>
          </a:xfrm>
          <a:prstGeom prst="ellipse">
            <a:avLst/>
          </a:prstGeom>
          <a:noFill/>
          <a:ln>
            <a:solidFill>
              <a:srgbClr val="FDC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779912" y="3133564"/>
            <a:ext cx="1008112" cy="180020"/>
          </a:xfrm>
          <a:prstGeom prst="straightConnector1">
            <a:avLst/>
          </a:prstGeom>
          <a:ln w="38100">
            <a:solidFill>
              <a:srgbClr val="FDCA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84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Multiple Tumors - Example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413415"/>
            <a:ext cx="8489974" cy="2775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424" y="1509755"/>
            <a:ext cx="631024" cy="156401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59632" y="3073765"/>
            <a:ext cx="2448272" cy="1519283"/>
            <a:chOff x="1259632" y="3073765"/>
            <a:chExt cx="2448272" cy="1519283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5">
                      <a:lumMod val="50000"/>
                    </a:schemeClr>
                  </a:solidFill>
                </a:rPr>
                <a:t>Stomach</a:t>
              </a:r>
              <a:endParaRPr lang="de-DE" sz="1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8144" y="3073765"/>
            <a:ext cx="2448272" cy="1519283"/>
            <a:chOff x="1259632" y="3073765"/>
            <a:chExt cx="2448272" cy="1519283"/>
          </a:xfrm>
        </p:grpSpPr>
        <p:sp>
          <p:nvSpPr>
            <p:cNvPr id="15" name="TextBox 1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5">
                      <a:lumMod val="50000"/>
                    </a:schemeClr>
                  </a:solidFill>
                </a:rPr>
                <a:t>Stomach</a:t>
              </a:r>
              <a:endParaRPr lang="de-DE" sz="1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5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Multiple Tumors – Dose to Critical Organs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717598"/>
              </p:ext>
            </p:extLst>
          </p:nvPr>
        </p:nvGraphicFramePr>
        <p:xfrm>
          <a:off x="1475656" y="1628800"/>
          <a:ext cx="6696744" cy="473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5656" y="1628800"/>
                        <a:ext cx="6696744" cy="473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56032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– dose escalation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4598156" cy="3456384"/>
          </a:xfr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1157"/>
              </p:ext>
            </p:extLst>
          </p:nvPr>
        </p:nvGraphicFramePr>
        <p:xfrm>
          <a:off x="5076056" y="2564904"/>
          <a:ext cx="3744415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Graph" r:id="rId4" imgW="2879640" imgH="1439640" progId="Origin50.Graph">
                  <p:embed/>
                </p:oleObj>
              </mc:Choice>
              <mc:Fallback>
                <p:oleObj name="Graph" r:id="rId4" imgW="2879640" imgH="1439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6056" y="2564904"/>
                        <a:ext cx="3744415" cy="1872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341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44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3645024"/>
            <a:ext cx="7920880" cy="216024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7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982067"/>
              </p:ext>
            </p:extLst>
          </p:nvPr>
        </p:nvGraphicFramePr>
        <p:xfrm>
          <a:off x="1476375" y="1628775"/>
          <a:ext cx="6696075" cy="473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628775"/>
                        <a:ext cx="6696075" cy="473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6811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717598"/>
              </p:ext>
            </p:extLst>
          </p:nvPr>
        </p:nvGraphicFramePr>
        <p:xfrm>
          <a:off x="1476375" y="1628775"/>
          <a:ext cx="6696075" cy="473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628775"/>
                        <a:ext cx="6696075" cy="473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932040" y="1844824"/>
            <a:ext cx="432048" cy="4320480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51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Normal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Multiple Tumors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576106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Conclusions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delivers the same dose to tumors as SBRT,</a:t>
            </a:r>
          </a:p>
          <a:p>
            <a:pPr marL="0" indent="0"/>
            <a:r>
              <a:rPr lang="sl-SI" dirty="0"/>
              <a:t>     while depositing significantely less dose to normal tissue.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could deliver full ablative dose in single fraction, where SBRT could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b="1" dirty="0"/>
              <a:t>PT should be considered as a treamtent modality for lung cancer patients</a:t>
            </a:r>
          </a:p>
        </p:txBody>
      </p:sp>
    </p:spTree>
    <p:extLst>
      <p:ext uri="{BB962C8B-B14F-4D97-AF65-F5344CB8AC3E}">
        <p14:creationId xmlns:p14="http://schemas.microsoft.com/office/powerpoint/2010/main" val="32304929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Outlook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Phase III Randomized Trial Comparing Overall Survival After Photon Versus Proton Chemoradiotherapy for Inoperable Stage II-IIIB NSCLC</a:t>
            </a:r>
            <a:r>
              <a:rPr lang="sl-SI" dirty="0"/>
              <a:t> (RTOG 1308), started in 2014, passive scattering proton therapy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First lung cancer patients treated with active scanning carbon-ions at NIRS, Chiba (Japan)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/>
              <a:t>Löwe?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21311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Stereotactic Body Radiation Treatment (SBRT)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9" descr="details  10372_with_logo_sm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5054881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84113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Acknowledgments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939" y="1556792"/>
            <a:ext cx="2051759" cy="2817112"/>
          </a:xfrm>
        </p:spPr>
        <p:txBody>
          <a:bodyPr/>
          <a:lstStyle/>
          <a:p>
            <a:pPr algn="ctr"/>
            <a:r>
              <a:rPr lang="sl-SI" b="1" dirty="0"/>
              <a:t>GSI</a:t>
            </a:r>
          </a:p>
          <a:p>
            <a:r>
              <a:rPr lang="sl-SI" dirty="0"/>
              <a:t>C. Graeff</a:t>
            </a:r>
          </a:p>
          <a:p>
            <a:r>
              <a:rPr lang="sl-SI" dirty="0"/>
              <a:t>M. Durante</a:t>
            </a:r>
          </a:p>
          <a:p>
            <a:pPr marL="0" indent="0"/>
            <a:r>
              <a:rPr lang="sl-SI" dirty="0"/>
              <a:t>A. Eichorn</a:t>
            </a:r>
          </a:p>
          <a:p>
            <a:pPr marL="0" indent="0"/>
            <a:r>
              <a:rPr lang="sl-SI" dirty="0"/>
              <a:t>M. Prall</a:t>
            </a:r>
          </a:p>
          <a:p>
            <a:pPr marL="0" indent="0"/>
            <a:r>
              <a:rPr lang="sl-SI" dirty="0"/>
              <a:t>S. Hild </a:t>
            </a:r>
          </a:p>
          <a:p>
            <a:endParaRPr lang="sl-S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48117" y="2204864"/>
            <a:ext cx="1728192" cy="245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FC</a:t>
            </a:r>
            <a:endParaRPr lang="sl-SI" kern="0" dirty="0"/>
          </a:p>
          <a:p>
            <a:r>
              <a:rPr lang="sl-SI" kern="0" dirty="0"/>
              <a:t>J. Stroom</a:t>
            </a:r>
          </a:p>
          <a:p>
            <a:r>
              <a:rPr lang="sl-SI" kern="0" dirty="0"/>
              <a:t>C. Greco</a:t>
            </a:r>
          </a:p>
          <a:p>
            <a:r>
              <a:rPr lang="sl-SI" kern="0" dirty="0"/>
              <a:t>N. Pimentel</a:t>
            </a:r>
          </a:p>
          <a:p>
            <a:r>
              <a:rPr lang="sl-SI" kern="0" dirty="0"/>
              <a:t>S. Vierra</a:t>
            </a:r>
            <a:endParaRPr lang="de-DE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56176" y="3068960"/>
            <a:ext cx="230677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UK Erlangen</a:t>
            </a:r>
          </a:p>
          <a:p>
            <a:r>
              <a:rPr lang="sl-SI" kern="0" dirty="0"/>
              <a:t>C. Bert</a:t>
            </a:r>
          </a:p>
          <a:p>
            <a:r>
              <a:rPr lang="sl-SI" kern="0" dirty="0"/>
              <a:t>T. Brandt</a:t>
            </a:r>
          </a:p>
          <a:p>
            <a:r>
              <a:rPr lang="sl-SI" kern="0" dirty="0"/>
              <a:t>J. Wölfelschneider</a:t>
            </a:r>
            <a:endParaRPr lang="de-DE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77072"/>
            <a:ext cx="2592288" cy="825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094808"/>
            <a:ext cx="2714215" cy="792088"/>
          </a:xfrm>
          <a:prstGeom prst="rect">
            <a:avLst/>
          </a:prstGeom>
        </p:spPr>
      </p:pic>
      <p:pic>
        <p:nvPicPr>
          <p:cNvPr id="1026" name="Picture 2" descr="http://www.neuroonkologie.de/files/studycenters/14-universitaetsklinikum-erlang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517232"/>
            <a:ext cx="2562598" cy="6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233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Thank you for your attention.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9934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SBRT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SBRT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SBRT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3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SBRT vs PT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pic>
        <p:nvPicPr>
          <p:cNvPr id="6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115251"/>
            <a:ext cx="4105275" cy="304194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4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779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12</a:t>
            </a:r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Scanning with </a:t>
            </a:r>
            <a:r>
              <a:rPr lang="en-US" baseline="30000" dirty="0" smtClean="0"/>
              <a:t>12</a:t>
            </a:r>
            <a:r>
              <a:rPr lang="en-US" dirty="0" smtClean="0"/>
              <a:t>C (PT)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5334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414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effects</a:t>
            </a:r>
            <a:endParaRPr lang="en-US" dirty="0"/>
          </a:p>
        </p:txBody>
      </p:sp>
      <p:pic>
        <p:nvPicPr>
          <p:cNvPr id="4" name="PhasesInterplay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6016" y="2272077"/>
            <a:ext cx="3400037" cy="2637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7962" y="2039362"/>
            <a:ext cx="2764297" cy="3102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hteck 2"/>
          <p:cNvSpPr/>
          <p:nvPr/>
        </p:nvSpPr>
        <p:spPr>
          <a:xfrm>
            <a:off x="1314605" y="5146299"/>
            <a:ext cx="2375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M. </a:t>
            </a:r>
            <a:r>
              <a:rPr lang="it-IT" sz="1600" dirty="0" err="1"/>
              <a:t>Söhn</a:t>
            </a:r>
            <a:r>
              <a:rPr lang="it-IT" sz="1600" dirty="0"/>
              <a:t>, LMU</a:t>
            </a:r>
          </a:p>
        </p:txBody>
      </p:sp>
      <p:sp>
        <p:nvSpPr>
          <p:cNvPr id="7" name="Rechteck 2"/>
          <p:cNvSpPr/>
          <p:nvPr/>
        </p:nvSpPr>
        <p:spPr>
          <a:xfrm>
            <a:off x="5796136" y="5146299"/>
            <a:ext cx="2364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</a:t>
            </a:r>
            <a:r>
              <a:rPr lang="it-IT" sz="1600" dirty="0" smtClean="0"/>
              <a:t>C. Graeff, GSI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656072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TU_Präsentation_2010</Template>
  <TotalTime>0</TotalTime>
  <Words>562</Words>
  <Application>Microsoft Office PowerPoint</Application>
  <PresentationFormat>On-screen Show (4:3)</PresentationFormat>
  <Paragraphs>140</Paragraphs>
  <Slides>41</Slides>
  <Notes>4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Präsentationsvorlage_BWL9</vt:lpstr>
      <vt:lpstr>Origin Graph</vt:lpstr>
      <vt:lpstr>In Silico Comparison of Photons versus Carbon Ions in Single Fraction Therapy of Lung Cancer</vt:lpstr>
      <vt:lpstr>Outline</vt:lpstr>
      <vt:lpstr>Introduction</vt:lpstr>
      <vt:lpstr>Stereotactic Body Radiation Treatment (SBRT)</vt:lpstr>
      <vt:lpstr>SBRT</vt:lpstr>
      <vt:lpstr>SBRT</vt:lpstr>
      <vt:lpstr>SBRT vs PT</vt:lpstr>
      <vt:lpstr>Active Scanning with 12C (PT) </vt:lpstr>
      <vt:lpstr>Motion effects</vt:lpstr>
      <vt:lpstr>Deformable Image Registration &amp; Quality Assurance</vt:lpstr>
      <vt:lpstr>Outline</vt:lpstr>
      <vt:lpstr>Patient Data</vt:lpstr>
      <vt:lpstr>Patient Data – Normal Cases</vt:lpstr>
      <vt:lpstr>Patient Data – Normal Cases</vt:lpstr>
      <vt:lpstr>Normal cases – Dose to Tumors</vt:lpstr>
      <vt:lpstr>Normal Cases - Example</vt:lpstr>
      <vt:lpstr>Normal Cases - Example</vt:lpstr>
      <vt:lpstr>Normal Cases- Dose to Critical Organs</vt:lpstr>
      <vt:lpstr>Normal Cases- Dose to Critical Organs</vt:lpstr>
      <vt:lpstr>Outline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Patient Data – Multiple Tumors</vt:lpstr>
      <vt:lpstr>Patient Data – Multiple Tumors</vt:lpstr>
      <vt:lpstr>Multiple Tumors – Dose to the Tumors</vt:lpstr>
      <vt:lpstr>Multiple Tumors - Example</vt:lpstr>
      <vt:lpstr>Multiple Tumors – Dose to the Tumors</vt:lpstr>
      <vt:lpstr>Multiple Tumors - Example</vt:lpstr>
      <vt:lpstr>Multiple Tumors – Dose to Critical Organs</vt:lpstr>
      <vt:lpstr>Complex Cases – dose escalation</vt:lpstr>
      <vt:lpstr>Clinical Trial RTOG 0617</vt:lpstr>
      <vt:lpstr>Clinical Trial RTOG 0617</vt:lpstr>
      <vt:lpstr>Clinical Trial RTOG 0617</vt:lpstr>
      <vt:lpstr>Clinical Trial RTOG 0617</vt:lpstr>
      <vt:lpstr>Outline</vt:lpstr>
      <vt:lpstr>Conclusions</vt:lpstr>
      <vt:lpstr>Outlook</vt:lpstr>
      <vt:lpstr>Acknowledgments</vt:lpstr>
      <vt:lpstr>Thank you for your attention.</vt:lpstr>
    </vt:vector>
  </TitlesOfParts>
  <Company>GSI Helmholzzentrum für Schwerionenforschung 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Anderle</dc:creator>
  <cp:lastModifiedBy>Kristjan Anderle</cp:lastModifiedBy>
  <cp:revision>189</cp:revision>
  <dcterms:created xsi:type="dcterms:W3CDTF">2013-05-10T13:39:42Z</dcterms:created>
  <dcterms:modified xsi:type="dcterms:W3CDTF">2016-06-18T17:59:30Z</dcterms:modified>
</cp:coreProperties>
</file>